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Gadugi" panose="020B0502040204020203" pitchFamily="34" charset="0"/>
      <p:regular r:id="rId14"/>
      <p:bold r:id="rId15"/>
    </p:embeddedFont>
    <p:embeddedFont>
      <p:font typeface="Franklin Gothic Demi" panose="020B0703020102020204" pitchFamily="34" charset="0"/>
      <p:regular r:id="rId16"/>
      <p:italic r:id="rId17"/>
    </p:embeddedFont>
    <p:embeddedFont>
      <p:font typeface="Gabriola" panose="04040605051002020D02" pitchFamily="82" charset="0"/>
      <p:regular r:id="rId18"/>
    </p:embeddedFont>
    <p:embeddedFont>
      <p:font typeface="Clear Sans Regular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86AA"/>
    <a:srgbClr val="CC66FF"/>
    <a:srgbClr val="A100FF"/>
    <a:srgbClr val="883C84"/>
    <a:srgbClr val="461B49"/>
    <a:srgbClr val="963488"/>
    <a:srgbClr val="2831A2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7" autoAdjust="0"/>
    <p:restoredTop sz="93883" autoAdjust="0"/>
  </p:normalViewPr>
  <p:slideViewPr>
    <p:cSldViewPr>
      <p:cViewPr varScale="1">
        <p:scale>
          <a:sx n="45" d="100"/>
          <a:sy n="45" d="100"/>
        </p:scale>
        <p:origin x="50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31.01.2024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4.jpe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26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8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8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9.e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6.sv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18.png"/><Relationship Id="rId9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18288000" y="0"/>
            <a:ext cx="4571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5187287" y="114300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427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Data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Analysis</a:t>
            </a:r>
          </a:p>
          <a:p>
            <a:pPr algn="ctr">
              <a:lnSpc>
                <a:spcPts val="11059"/>
              </a:lnSpc>
            </a:pP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9200" y="4539600"/>
            <a:ext cx="3941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9600" spc="-80" dirty="0">
                <a:solidFill>
                  <a:schemeClr val="bg1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10780107" y="1446217"/>
            <a:ext cx="1603452" cy="44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2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</a:t>
            </a:r>
            <a:endParaRPr lang="en-US" sz="2400" b="1" spc="-21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4650" y="1995138"/>
            <a:ext cx="7154403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Animals and science are the two most popular categories </a:t>
            </a:r>
            <a:endParaRPr lang="en-US" sz="2000" spc="-19" dirty="0" smtClean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0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of </a:t>
            </a: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content, </a:t>
            </a:r>
            <a:r>
              <a:rPr lang="en-US" sz="20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showing </a:t>
            </a: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that people enjoy "real-life" and "factual" </a:t>
            </a:r>
            <a:endParaRPr lang="en-US" sz="2000" spc="-19" dirty="0" smtClean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z="20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 </a:t>
            </a: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most.</a:t>
            </a:r>
            <a:endParaRPr lang="en-US" sz="2000" spc="-19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754650" y="4006041"/>
            <a:ext cx="1414554" cy="44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21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INSIGHT</a:t>
            </a:r>
            <a:endParaRPr lang="en-US" sz="2400" b="1" spc="-21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0685952" y="4460674"/>
            <a:ext cx="7010400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Food is a common theme with the top 5 categories with "Healthy Eating" ranking the highest. This may </a:t>
            </a:r>
            <a:r>
              <a:rPr lang="en-US" sz="20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indicate </a:t>
            </a: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audience within your user base. You could use this insight to create a campaign and work with healthy eating brands to boost user engagement.</a:t>
            </a:r>
            <a:endParaRPr lang="en-US" sz="2000" spc="-19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784869" y="7007681"/>
            <a:ext cx="1925335" cy="4409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940"/>
              </a:lnSpc>
            </a:pPr>
            <a:r>
              <a:rPr lang="en-US" sz="2400" b="1" spc="-21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NEXT STEPS</a:t>
            </a:r>
            <a:endParaRPr lang="en-US" sz="2400" b="1" spc="-21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780106" y="7519579"/>
            <a:ext cx="68220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This ad-hoc analysis is insightful, but it's time to take this analysis into </a:t>
            </a:r>
            <a:r>
              <a:rPr lang="en-US" sz="20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large-scale </a:t>
            </a:r>
            <a:r>
              <a:rPr lang="en-US" sz="20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production for real-time understanding of your business. We can show you how to do this.   </a:t>
            </a:r>
            <a:endParaRPr lang="en-US" sz="2000" spc="-19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8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67000" y="3285301"/>
            <a:ext cx="8928034" cy="4972328"/>
            <a:chOff x="-339455" y="0"/>
            <a:chExt cx="11904046" cy="5045976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249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9600" spc="-80" dirty="0">
                  <a:solidFill>
                    <a:srgbClr val="000000"/>
                  </a:solidFill>
                  <a:latin typeface="Franklin Gothic Demi" panose="020B0703020102020204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339455" y="2937713"/>
              <a:ext cx="11204711" cy="21082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 smtClean="0">
                  <a:solidFill>
                    <a:srgbClr val="000000"/>
                  </a:solidFill>
                  <a:latin typeface="Graphik Regular" panose="020B0503030202060203" pitchFamily="34" charset="0"/>
                </a:rPr>
                <a:t>  </a:t>
              </a: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Project </a:t>
              </a:r>
              <a:r>
                <a:rPr lang="en-US" sz="3600" spc="-19" dirty="0">
                  <a:solidFill>
                    <a:srgbClr val="000000"/>
                  </a:solidFill>
                  <a:latin typeface="Gabriola" panose="04040605051002020D02" pitchFamily="82" charset="0"/>
                </a:rPr>
                <a:t>recap</a:t>
              </a: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 Problem</a:t>
              </a:r>
              <a:endParaRPr lang="en-US" sz="3600" spc="-19" dirty="0">
                <a:solidFill>
                  <a:srgbClr val="000000"/>
                </a:solidFill>
                <a:latin typeface="Gabriola" panose="04040605051002020D02" pitchFamily="82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 The </a:t>
              </a:r>
              <a:r>
                <a:rPr lang="en-US" sz="3600" spc="-19" dirty="0">
                  <a:solidFill>
                    <a:srgbClr val="000000"/>
                  </a:solidFill>
                  <a:latin typeface="Gabriola" panose="04040605051002020D02" pitchFamily="82" charset="0"/>
                </a:rPr>
                <a:t>Analytics team</a:t>
              </a: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 Process</a:t>
              </a:r>
              <a:endParaRPr lang="en-US" sz="3600" spc="-19" dirty="0">
                <a:solidFill>
                  <a:srgbClr val="000000"/>
                </a:solidFill>
                <a:latin typeface="Gabriola" panose="04040605051002020D02" pitchFamily="82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 Insights</a:t>
              </a:r>
              <a:endParaRPr lang="en-US" sz="3600" spc="-19" dirty="0">
                <a:solidFill>
                  <a:srgbClr val="000000"/>
                </a:solidFill>
                <a:latin typeface="Gabriola" panose="04040605051002020D02" pitchFamily="82" charset="0"/>
              </a:endParaRPr>
            </a:p>
            <a:p>
              <a:pPr>
                <a:lnSpc>
                  <a:spcPts val="2660"/>
                </a:lnSpc>
              </a:pPr>
              <a:r>
                <a:rPr lang="en-US" sz="3600" spc="-19" dirty="0" smtClean="0">
                  <a:solidFill>
                    <a:srgbClr val="000000"/>
                  </a:solidFill>
                  <a:latin typeface="Gabriola" panose="04040605051002020D02" pitchFamily="82" charset="0"/>
                </a:rPr>
                <a:t> Summary</a:t>
              </a:r>
              <a:endParaRPr lang="en-US" sz="3600" spc="-19" dirty="0">
                <a:solidFill>
                  <a:srgbClr val="000000"/>
                </a:solidFill>
                <a:latin typeface="Gabriola" panose="04040605051002020D02" pitchFamily="82" charset="0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914067" y="123051"/>
            <a:ext cx="2413086" cy="1869948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4630400" y="4135015"/>
            <a:ext cx="2878158" cy="2251208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872447" y="7797761"/>
            <a:ext cx="437038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127463" y="419100"/>
            <a:ext cx="1701337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4799" y="190500"/>
            <a:ext cx="17466089" cy="9906000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436952" y="3314700"/>
            <a:ext cx="5888649" cy="3962400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                                                  </a:t>
            </a:r>
          </a:p>
          <a:p>
            <a:endParaRPr lang="en-US" sz="1900" spc="-19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US" sz="1900" spc="-19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Social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Buzz is a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fast-growing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technology unicorn that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needs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adapt quickly to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its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global scale. Accenture has begun a 3 month POC focusing on these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tasks:</a:t>
            </a:r>
          </a:p>
          <a:p>
            <a:endParaRPr lang="en-US" sz="1900" spc="-19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audit of Social Buzz's big data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practice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Recommendations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for a successful </a:t>
            </a: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IPO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900" spc="-19" dirty="0" smtClean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Analysis </a:t>
            </a:r>
            <a:r>
              <a:rPr lang="en-US" sz="1900" spc="-19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to find Social Buzz's top 5 most popular categories of content </a:t>
            </a:r>
          </a:p>
          <a:p>
            <a:endParaRPr lang="en-AU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Project</a:t>
            </a:r>
          </a:p>
          <a:p>
            <a:pPr algn="ctr">
              <a:lnSpc>
                <a:spcPts val="9600"/>
              </a:lnSpc>
            </a:pPr>
            <a:r>
              <a:rPr lang="en-US" sz="8000" spc="-80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 </a:t>
            </a: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Recap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21771" y="0"/>
            <a:ext cx="18288000" cy="10287000"/>
          </a:xfrm>
          <a:prstGeom prst="rect">
            <a:avLst/>
          </a:prstGeom>
          <a:solidFill>
            <a:srgbClr val="2086AA"/>
          </a:solidFill>
          <a:ln>
            <a:solidFill>
              <a:srgbClr val="A100FF"/>
            </a:solidFill>
          </a:ln>
        </p:spPr>
        <p:txBody>
          <a:bodyPr/>
          <a:lstStyle/>
          <a:p>
            <a:r>
              <a:rPr lang="en-AU" dirty="0" smtClean="0"/>
              <a:t>                                                                                                                                 </a:t>
            </a:r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 </a:t>
            </a:r>
            <a:r>
              <a:rPr lang="en-AU" dirty="0" smtClean="0"/>
              <a:t>                                            </a:t>
            </a:r>
            <a:r>
              <a:rPr lang="en-US" sz="2400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sz="2400" u="sng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100000</a:t>
            </a:r>
            <a:r>
              <a:rPr lang="en-US" sz="24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posts per </a:t>
            </a:r>
            <a:r>
              <a:rPr lang="en-US" sz="2400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day</a:t>
            </a:r>
          </a:p>
          <a:p>
            <a:r>
              <a:rPr lang="en-US" sz="24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2400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                  </a:t>
            </a:r>
          </a:p>
          <a:p>
            <a:r>
              <a:rPr lang="en-US" sz="24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2400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                                </a:t>
            </a:r>
            <a:endParaRPr lang="en-US" sz="2400" spc="-32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r>
              <a:rPr lang="en-AU" dirty="0" smtClean="0"/>
              <a:t>   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/>
              <a:t> </a:t>
            </a:r>
            <a:r>
              <a:rPr lang="en-AU" dirty="0" smtClean="0"/>
              <a:t>                                             </a:t>
            </a:r>
          </a:p>
          <a:p>
            <a:endParaRPr lang="en-AU" dirty="0"/>
          </a:p>
          <a:p>
            <a:endParaRPr lang="en-AU" dirty="0" smtClean="0"/>
          </a:p>
          <a:p>
            <a:r>
              <a:rPr lang="en-AU" dirty="0" smtClean="0"/>
              <a:t>                                           </a:t>
            </a:r>
            <a:r>
              <a:rPr lang="en-AU" sz="2000" dirty="0" smtClean="0"/>
              <a:t>But how to capitalize on it when there is so much?</a:t>
            </a:r>
          </a:p>
          <a:p>
            <a:endParaRPr lang="en-AU" sz="2000" dirty="0"/>
          </a:p>
          <a:p>
            <a:r>
              <a:rPr lang="en-AU" sz="2000" dirty="0" smtClean="0"/>
              <a:t>                                       </a:t>
            </a:r>
            <a:r>
              <a:rPr lang="en-AU" sz="2200" u="sng" dirty="0" smtClean="0">
                <a:solidFill>
                  <a:schemeClr val="bg1"/>
                </a:solidFill>
              </a:rPr>
              <a:t>Analysis to find Social Buzz’s top 5 most popular categories of content </a:t>
            </a:r>
            <a:endParaRPr lang="en-AU" sz="2200" u="sng" dirty="0">
              <a:solidFill>
                <a:schemeClr val="bg1"/>
              </a:solidFill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582399" y="1348560"/>
            <a:ext cx="6172201" cy="790974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61339" y="6226121"/>
            <a:ext cx="6373062" cy="946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400" u="sng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36,500,000 </a:t>
            </a:r>
            <a:r>
              <a:rPr lang="en-US" sz="24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pieces of </a:t>
            </a:r>
            <a:r>
              <a:rPr lang="en-US" sz="2400" spc="-32" dirty="0" smtClean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content per year</a:t>
            </a:r>
            <a:r>
              <a:rPr lang="en-US" sz="2400" spc="-32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!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190500"/>
            <a:ext cx="9939843" cy="9829800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3068738" y="2365091"/>
            <a:ext cx="5008462" cy="5293009"/>
          </a:xfrm>
          <a:prstGeom prst="rect">
            <a:avLst/>
          </a:prstGeom>
          <a:solidFill>
            <a:schemeClr val="bg1"/>
          </a:solidFill>
        </p:spPr>
      </p: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96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The</a:t>
            </a:r>
          </a:p>
          <a:p>
            <a:pPr algn="ctr">
              <a:lnSpc>
                <a:spcPts val="9600"/>
              </a:lnSpc>
            </a:pPr>
            <a:r>
              <a:rPr lang="en-US" sz="96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 </a:t>
            </a:r>
            <a:r>
              <a:rPr lang="en-US" sz="96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Analytics team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3948885" y="1270731"/>
            <a:ext cx="2357916" cy="423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b="1" spc="-21" dirty="0" smtClean="0">
                <a:latin typeface="Gadugi" panose="020B0502040204020203" pitchFamily="34" charset="0"/>
                <a:ea typeface="Gadugi" panose="020B0502040204020203" pitchFamily="34" charset="0"/>
              </a:rPr>
              <a:t>ANDREW FLEMING</a:t>
            </a:r>
            <a:endParaRPr lang="en-US" b="1" spc="-2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33" name="Picture 6" descr="Avatar, male, man, mature, old, person, user icon - Free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7521" y="1007037"/>
            <a:ext cx="2313476" cy="231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Avatar Male Boy - Free vector graphic on Pixaba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0115" y="4140794"/>
            <a:ext cx="2338807" cy="233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Face Happy Girl Avatar Laughing Young Stock Vector (Royalty Free) 145986277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10"/>
          <a:stretch/>
        </p:blipFill>
        <p:spPr bwMode="auto">
          <a:xfrm>
            <a:off x="11630115" y="7099718"/>
            <a:ext cx="2476500" cy="223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13906888" y="1562100"/>
            <a:ext cx="415251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endParaRPr lang="en-US" spc="-19" dirty="0" smtClean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>
              <a:lnSpc>
                <a:spcPts val="2660"/>
              </a:lnSpc>
            </a:pPr>
            <a:r>
              <a:rPr lang="en-US" spc="-19" dirty="0" smtClean="0">
                <a:latin typeface="Gadugi" panose="020B0502040204020203" pitchFamily="34" charset="0"/>
                <a:ea typeface="Gadugi" panose="020B0502040204020203" pitchFamily="34" charset="0"/>
              </a:rPr>
              <a:t>Chief Technology Architect</a:t>
            </a:r>
            <a:endParaRPr lang="en-US" spc="-19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4106615" y="4305300"/>
            <a:ext cx="4181385" cy="423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b="1" spc="-21" dirty="0">
                <a:latin typeface="Gadugi" panose="020B0502040204020203" pitchFamily="34" charset="0"/>
                <a:ea typeface="Gadugi" panose="020B0502040204020203" pitchFamily="34" charset="0"/>
              </a:rPr>
              <a:t>MARCUS ROMPTON</a:t>
            </a:r>
            <a:endParaRPr lang="en-US" b="1" spc="-2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4106614" y="4916828"/>
            <a:ext cx="3952785" cy="445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pc="-19" dirty="0">
                <a:latin typeface="Gadugi" panose="020B0502040204020203" pitchFamily="34" charset="0"/>
                <a:ea typeface="Gadugi" panose="020B0502040204020203" pitchFamily="34" charset="0"/>
              </a:rPr>
              <a:t>Senior Principal</a:t>
            </a:r>
            <a:endParaRPr lang="en-US" spc="-19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 rot="10800000" flipH="1" flipV="1">
            <a:off x="14251601" y="7291781"/>
            <a:ext cx="1600198" cy="423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940"/>
              </a:lnSpc>
            </a:pPr>
            <a:r>
              <a:rPr lang="en-US" b="1" spc="-21" dirty="0">
                <a:latin typeface="Gadugi" panose="020B0502040204020203" pitchFamily="34" charset="0"/>
                <a:ea typeface="Gadugi" panose="020B0502040204020203" pitchFamily="34" charset="0"/>
              </a:rPr>
              <a:t>YOU</a:t>
            </a:r>
            <a:endParaRPr lang="en-US" b="1" spc="-21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51601" y="7715295"/>
            <a:ext cx="1815388" cy="45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660"/>
              </a:lnSpc>
            </a:pPr>
            <a:r>
              <a:rPr lang="en-US" spc="-19" dirty="0">
                <a:latin typeface="Gadugi" panose="020B0502040204020203" pitchFamily="34" charset="0"/>
                <a:ea typeface="Gadugi" panose="020B0502040204020203" pitchFamily="34" charset="0"/>
              </a:rPr>
              <a:t>Data Analyst</a:t>
            </a:r>
            <a:endParaRPr lang="en-US" spc="-19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123852" y="1454169"/>
            <a:ext cx="2571538" cy="410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59"/>
              </a:lnSpc>
            </a:pPr>
            <a:r>
              <a:rPr lang="en-US" sz="2000" b="1" spc="-18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Understanding</a:t>
            </a:r>
            <a:endParaRPr lang="en-US" sz="2000" b="1" spc="-18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906359" y="3067341"/>
            <a:ext cx="1839350" cy="410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Cleaning</a:t>
            </a:r>
            <a:endParaRPr lang="en-US" sz="2000" b="1" spc="-19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11542" y="4648734"/>
            <a:ext cx="2016449" cy="410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Modelling</a:t>
            </a:r>
            <a:endParaRPr lang="en-US" sz="2000" b="1" spc="-19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492670" y="6248273"/>
            <a:ext cx="1768818" cy="410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Data Analysis</a:t>
            </a:r>
            <a:endParaRPr lang="en-US" sz="2000" b="1" spc="-19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319340" y="8052170"/>
            <a:ext cx="2162964" cy="4101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60"/>
              </a:lnSpc>
            </a:pPr>
            <a:r>
              <a:rPr lang="en-US" sz="2000" b="1" spc="-19" dirty="0">
                <a:solidFill>
                  <a:srgbClr val="FFFFFF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Uncover Insights</a:t>
            </a:r>
            <a:endParaRPr lang="en-US" sz="2000" b="1" spc="-19" dirty="0">
              <a:solidFill>
                <a:srgbClr val="FFFFFF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8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87080" y="266700"/>
            <a:ext cx="536002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 smtClean="0">
                <a:solidFill>
                  <a:srgbClr val="000000"/>
                </a:solidFill>
                <a:latin typeface="Graphik Regular" panose="020B0503030202060203" pitchFamily="34" charset="0"/>
              </a:rPr>
              <a:t>  </a:t>
            </a:r>
            <a:r>
              <a:rPr lang="en-US" sz="8000" spc="-8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endParaRPr lang="en-US" sz="8000" spc="-8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70268" y="4888297"/>
            <a:ext cx="2286000" cy="950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dirty="0">
                <a:solidFill>
                  <a:schemeClr val="bg1"/>
                </a:solidFill>
              </a:rPr>
              <a:t>UNIQUE</a:t>
            </a:r>
          </a:p>
          <a:p>
            <a:pPr algn="ctr">
              <a:lnSpc>
                <a:spcPts val="3359"/>
              </a:lnSpc>
            </a:pPr>
            <a:r>
              <a:rPr lang="en-US" sz="2800" dirty="0" smtClean="0">
                <a:solidFill>
                  <a:schemeClr val="bg1"/>
                </a:solidFill>
              </a:rPr>
              <a:t>CATEGORIES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240433" y="4879325"/>
            <a:ext cx="3807132" cy="9501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spc="-24" dirty="0">
                <a:solidFill>
                  <a:schemeClr val="bg1"/>
                </a:solidFill>
                <a:ea typeface="Gadugi" panose="020B0502040204020203" pitchFamily="34" charset="0"/>
              </a:rPr>
              <a:t>REACTIONS TO "</a:t>
            </a:r>
            <a:r>
              <a:rPr lang="en-US" sz="2800" spc="-24" dirty="0" smtClean="0">
                <a:solidFill>
                  <a:schemeClr val="bg1"/>
                </a:solidFill>
                <a:ea typeface="Gadugi" panose="020B0502040204020203" pitchFamily="34" charset="0"/>
              </a:rPr>
              <a:t>ANIMAL“</a:t>
            </a:r>
          </a:p>
          <a:p>
            <a:pPr algn="ctr">
              <a:lnSpc>
                <a:spcPts val="3359"/>
              </a:lnSpc>
            </a:pPr>
            <a:r>
              <a:rPr lang="en-US" sz="2800" spc="-24" dirty="0" smtClean="0">
                <a:solidFill>
                  <a:schemeClr val="bg1"/>
                </a:solidFill>
                <a:ea typeface="Gadugi" panose="020B0502040204020203" pitchFamily="34" charset="0"/>
              </a:rPr>
              <a:t> </a:t>
            </a:r>
            <a:r>
              <a:rPr lang="en-US" sz="2800" spc="-24" dirty="0">
                <a:solidFill>
                  <a:schemeClr val="bg1"/>
                </a:solidFill>
                <a:ea typeface="Gadugi" panose="020B0502040204020203" pitchFamily="34" charset="0"/>
              </a:rPr>
              <a:t>POSTS</a:t>
            </a:r>
            <a:endParaRPr lang="en-US" sz="2800" spc="-24" dirty="0">
              <a:solidFill>
                <a:schemeClr val="bg1"/>
              </a:solidFill>
              <a:ea typeface="Gadug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87839" y="4809542"/>
            <a:ext cx="2209800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800" spc="-24" dirty="0">
                <a:solidFill>
                  <a:schemeClr val="bg1"/>
                </a:solidFill>
                <a:latin typeface="+mj-lt"/>
                <a:ea typeface="Gadugi" panose="020B0502040204020203" pitchFamily="34" charset="0"/>
              </a:rPr>
              <a:t>MONTH WITH </a:t>
            </a:r>
          </a:p>
          <a:p>
            <a:pPr algn="ctr">
              <a:lnSpc>
                <a:spcPts val="3359"/>
              </a:lnSpc>
            </a:pPr>
            <a:r>
              <a:rPr lang="en-US" sz="2800" spc="-24" dirty="0">
                <a:solidFill>
                  <a:schemeClr val="bg1"/>
                </a:solidFill>
                <a:latin typeface="+mj-lt"/>
                <a:ea typeface="Gadugi" panose="020B0502040204020203" pitchFamily="34" charset="0"/>
              </a:rPr>
              <a:t>MOST POSTS</a:t>
            </a:r>
            <a:endParaRPr lang="en-US" sz="2800" spc="-24" dirty="0">
              <a:solidFill>
                <a:schemeClr val="bg1"/>
              </a:solidFill>
              <a:latin typeface="+mj-lt"/>
              <a:ea typeface="Gadugi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86015" y="2857142"/>
            <a:ext cx="1633922" cy="1388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72" dirty="0">
                <a:solidFill>
                  <a:schemeClr val="bg1"/>
                </a:solidFill>
                <a:latin typeface="+mj-lt"/>
                <a:ea typeface="Gadugi" panose="020B0502040204020203" pitchFamily="34" charset="0"/>
              </a:rPr>
              <a:t>16</a:t>
            </a:r>
            <a:endParaRPr lang="en-US" sz="9600" spc="-72" dirty="0">
              <a:solidFill>
                <a:schemeClr val="bg1"/>
              </a:solidFill>
              <a:latin typeface="+mj-lt"/>
              <a:ea typeface="Gadug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40433" y="2858361"/>
            <a:ext cx="3503767" cy="1387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9600" spc="-72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1897</a:t>
            </a:r>
            <a:endParaRPr lang="en-US" sz="9600" spc="-72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20600" y="2857142"/>
            <a:ext cx="4495800" cy="1296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8000" spc="-72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JANUARY</a:t>
            </a:r>
            <a:endParaRPr lang="en-US" sz="8000" spc="-72" dirty="0">
              <a:solidFill>
                <a:schemeClr val="bg1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86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8115301"/>
            <a:ext cx="17253775" cy="1981200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75414"/>
            <a:ext cx="17253775" cy="181900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8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557397"/>
              </p:ext>
            </p:extLst>
          </p:nvPr>
        </p:nvGraphicFramePr>
        <p:xfrm>
          <a:off x="5867400" y="2247900"/>
          <a:ext cx="853440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9" imgW="3829235" imgH="2412985" progId="Excel.Sheet.12">
                  <p:embed/>
                </p:oleObj>
              </mc:Choice>
              <mc:Fallback>
                <p:oleObj name="Worksheet" r:id="rId9" imgW="3829235" imgH="24129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7400" y="2247900"/>
                        <a:ext cx="853440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682166"/>
              </p:ext>
            </p:extLst>
          </p:nvPr>
        </p:nvGraphicFramePr>
        <p:xfrm>
          <a:off x="4153810" y="1238739"/>
          <a:ext cx="12042582" cy="7529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Worksheet" r:id="rId8" imgW="2813235" imgH="2184253" progId="Excel.Sheet.12">
                  <p:embed/>
                </p:oleObj>
              </mc:Choice>
              <mc:Fallback>
                <p:oleObj name="Worksheet" r:id="rId8" imgW="2813235" imgH="218425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53810" y="1238739"/>
                        <a:ext cx="12042582" cy="7529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314</Words>
  <Application>Microsoft Office PowerPoint</Application>
  <PresentationFormat>Custom</PresentationFormat>
  <Paragraphs>115</Paragraphs>
  <Slides>11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Gadugi</vt:lpstr>
      <vt:lpstr>Graphik Regular</vt:lpstr>
      <vt:lpstr>Arial</vt:lpstr>
      <vt:lpstr>Franklin Gothic Demi</vt:lpstr>
      <vt:lpstr>Gabriola</vt:lpstr>
      <vt:lpstr>Clear Sans Regular Bold</vt:lpstr>
      <vt:lpstr>Calibri</vt:lpstr>
      <vt:lpstr>Wingdings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Ajay Gupta</cp:lastModifiedBy>
  <cp:revision>24</cp:revision>
  <dcterms:created xsi:type="dcterms:W3CDTF">2006-08-16T00:00:00Z</dcterms:created>
  <dcterms:modified xsi:type="dcterms:W3CDTF">2024-01-31T18:30:10Z</dcterms:modified>
  <dc:identifier>DAEhDyfaYKE</dc:identifier>
</cp:coreProperties>
</file>